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266" r:id="rId5"/>
    <p:sldId id="270" r:id="rId6"/>
    <p:sldId id="271" r:id="rId7"/>
  </p:sldIdLst>
  <p:sldSz cx="12192000" cy="6858000"/>
  <p:notesSz cx="6858000" cy="9144000"/>
  <p:defaultTextStyle>
    <a:defPPr rtl="0"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07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D13FD83-68DC-4DDD-8DFF-361B40969E00}" type="datetime1">
              <a:rPr lang="it-IT" smtClean="0"/>
              <a:t>27/03/2026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DA1FAA5-2D2D-4352-A7F5-5423D668600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50456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F5753BC-8947-4C27-A3A9-11C11AC4F881}" type="datetime1">
              <a:rPr lang="it-IT" noProof="0" smtClean="0"/>
              <a:t>27/03/2026</a:t>
            </a:fld>
            <a:endParaRPr lang="it-IT" noProof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7D4AFE6-52F8-436F-9DAC-607E2BE5A99D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63563165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7D4AFE6-52F8-436F-9DAC-607E2BE5A99D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2068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7D4AFE6-52F8-436F-9DAC-607E2BE5A99D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6840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7D4AFE6-52F8-436F-9DAC-607E2BE5A99D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7680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rtlCol="0"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31008FE-F0E1-4D6C-A264-D221EAF1A45B}" type="datetime1">
              <a:rPr lang="it-IT" noProof="0" smtClean="0"/>
              <a:t>27/03/2026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it-IT" noProof="0" smtClean="0"/>
              <a:pPr rtl="0"/>
              <a:t>‹N›</a:t>
            </a:fld>
            <a:endParaRPr lang="it-IT" noProof="0"/>
          </a:p>
        </p:txBody>
      </p:sp>
      <p:cxnSp>
        <p:nvCxnSpPr>
          <p:cNvPr id="16" name="Connettore diritto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diritto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diritto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diritto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0890BE9-0B66-44F1-A067-902CD8EEEEC0}" type="datetime1">
              <a:rPr lang="it-IT" noProof="0" smtClean="0"/>
              <a:t>27/03/2026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rtlCol="0" anchor="b">
            <a:normAutofit/>
          </a:bodyPr>
          <a:lstStyle>
            <a:lvl1pPr algn="l">
              <a:defRPr sz="3600" b="0" cap="all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43A2607-A13B-4131-83A3-B11C66989093}" type="datetime1">
              <a:rPr lang="it-IT" noProof="0" smtClean="0"/>
              <a:t>27/03/2026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 rtlCol="0">
            <a:normAutofit/>
          </a:bodyPr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 rtlCol="0">
            <a:normAutofit/>
          </a:bodyPr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3CF72D7-1C8F-4F88-8AC4-606369172091}" type="datetime1">
              <a:rPr lang="it-IT" noProof="0" smtClean="0"/>
              <a:t>27/03/2026</a:t>
            </a:fld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rtlCol="0" anchor="t">
            <a:normAutofit/>
          </a:bodyPr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rtlCol="0" anchor="t">
            <a:normAutofit/>
          </a:bodyPr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D62387-A0BD-4203-9F32-3C8C447D69A8}" type="datetime1">
              <a:rPr lang="it-IT" noProof="0" smtClean="0"/>
              <a:t>27/03/2026</a:t>
            </a:fld>
            <a:endParaRPr lang="it-IT" noProof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6292593-34EA-4CC9-AE24-FD63B20B116F}" type="datetime1">
              <a:rPr lang="it-IT" noProof="0" smtClean="0"/>
              <a:t>27/03/2026</a:t>
            </a:fld>
            <a:endParaRPr lang="it-IT" noProof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C64748-8B85-472D-BF10-298A8570E7F6}" type="datetime1">
              <a:rPr lang="it-IT" noProof="0" smtClean="0"/>
              <a:t>27/03/2026</a:t>
            </a:fld>
            <a:endParaRPr lang="it-IT" noProof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rtlCol="0" anchor="ctr">
            <a:normAutofit/>
          </a:bodyPr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62FC16-6015-46BB-9018-C212331A619A}" type="datetime1">
              <a:rPr lang="it-IT" noProof="0" smtClean="0"/>
              <a:t>27/03/2026</a:t>
            </a:fld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rtlCol="0" anchor="b">
            <a:normAutofit/>
          </a:bodyPr>
          <a:lstStyle>
            <a:lvl1pPr algn="l">
              <a:defRPr sz="2800" b="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4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rtlCol="0"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D8C08-4E8C-4890-9EB4-6F20EE4CFB50}" type="datetime1">
              <a:rPr lang="it-IT" noProof="0" smtClean="0"/>
              <a:t>27/03/2026</a:t>
            </a:fld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7" name="Segnaposto immagine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6" name="Segnaposto testo 9"/>
          <p:cNvSpPr>
            <a:spLocks noGrp="1"/>
          </p:cNvSpPr>
          <p:nvPr>
            <p:ph type="body" sz="quarter" idx="14" hasCustomPrompt="1"/>
          </p:nvPr>
        </p:nvSpPr>
        <p:spPr>
          <a:xfrm>
            <a:off x="914402" y="3843867"/>
            <a:ext cx="8304210" cy="457200"/>
          </a:xfrm>
        </p:spPr>
        <p:txBody>
          <a:bodyPr rtlCol="0"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0AB0984-8BF5-4084-B9DE-C3F95847F0C5}" type="datetime1">
              <a:rPr lang="it-IT" noProof="0" smtClean="0"/>
              <a:t>27/03/2026</a:t>
            </a:fld>
            <a:endParaRPr lang="it-IT" noProof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rtlCol="0" anchor="ctr">
            <a:normAutofit/>
          </a:bodyPr>
          <a:lstStyle>
            <a:lvl1pPr algn="l">
              <a:defRPr sz="3200" b="0" cap="all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3F31DF-0F13-4C07-B8E8-8DE9DF2B257E}" type="datetime1">
              <a:rPr lang="it-IT" noProof="0" smtClean="0"/>
              <a:t>27/03/2026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rtlCol="0"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0" name="Segnaposto testo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rtlCol="0"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1450945-A1A5-4A43-BFA1-FB755A1A8B61}" type="datetime1">
              <a:rPr lang="it-IT" noProof="0" smtClean="0"/>
              <a:t>27/03/2026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4" name="Casella di testo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it-IT" sz="8000" noProof="0">
                <a:solidFill>
                  <a:schemeClr val="tx1"/>
                </a:solidFill>
                <a:effectLst/>
              </a:rPr>
              <a:t>"</a:t>
            </a:r>
          </a:p>
        </p:txBody>
      </p:sp>
      <p:sp>
        <p:nvSpPr>
          <p:cNvPr id="15" name="Casella di testo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 rtl="0"/>
            <a:r>
              <a:rPr lang="it-IT" sz="8000" noProof="0">
                <a:solidFill>
                  <a:schemeClr val="tx1"/>
                </a:solidFill>
                <a:effectLst/>
              </a:rPr>
              <a:t>"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rtlCol="0" anchor="b">
            <a:normAutofit/>
          </a:bodyPr>
          <a:lstStyle>
            <a:lvl1pPr algn="l">
              <a:defRPr sz="3200" b="0" cap="all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799C263-1E7D-482F-86DA-D351FDFC851F}" type="datetime1">
              <a:rPr lang="it-IT" noProof="0" smtClean="0"/>
              <a:t>27/03/2026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rtlCol="0"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0" name="Segnaposto testo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 rtl="0">
              <a:spcBef>
                <a:spcPct val="0"/>
              </a:spcBef>
              <a:buNone/>
            </a:pPr>
            <a:r>
              <a:rPr lang="it-IT" noProof="0"/>
              <a:t>Fare clic per modificare gli stili del testo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40022AC-D4C6-4995-926A-12BCA509BD1E}" type="datetime1">
              <a:rPr lang="it-IT" noProof="0" smtClean="0"/>
              <a:t>27/03/2026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1" name="Casella di testo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it-IT" sz="8000" noProof="0">
                <a:solidFill>
                  <a:schemeClr val="tx1"/>
                </a:solidFill>
                <a:effectLst/>
              </a:rPr>
              <a:t>"</a:t>
            </a:r>
          </a:p>
        </p:txBody>
      </p:sp>
      <p:sp>
        <p:nvSpPr>
          <p:cNvPr id="12" name="Casella di testo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 rtl="0"/>
            <a:r>
              <a:rPr lang="it-IT" sz="8000" noProof="0">
                <a:solidFill>
                  <a:schemeClr val="tx1"/>
                </a:solidFill>
                <a:effectLst/>
              </a:rPr>
              <a:t>"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0" name="Segnaposto testo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 rtl="0">
              <a:spcBef>
                <a:spcPct val="0"/>
              </a:spcBef>
              <a:buNone/>
            </a:pPr>
            <a:r>
              <a:rPr lang="it-IT" noProof="0"/>
              <a:t>Fare clic per modificare gli stili del testo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2F8E49B-C5A0-4D44-A8F0-D3D38BE60B87}" type="datetime1">
              <a:rPr lang="it-IT" noProof="0" smtClean="0"/>
              <a:t>27/03/2026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B6DE2A0-590B-4ADA-BE52-885737B0CEA8}" type="datetime1">
              <a:rPr lang="it-IT" noProof="0" smtClean="0"/>
              <a:t>27/03/2026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rtlCol="0" anchor="t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7E0C7F1-758B-4DE4-8CB7-E790909A1FCC}" type="datetime1">
              <a:rPr lang="it-IT" noProof="0" smtClean="0"/>
              <a:t>27/03/2026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o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Connettore diritto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ttore diritto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ttore diritto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rtl="0"/>
            <a:fld id="{19E563C5-7F0B-4353-A729-31CA1A4DDF91}" type="datetime1">
              <a:rPr lang="it-IT" noProof="0" smtClean="0"/>
              <a:t>27/03/2026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rtl="0"/>
            <a:fld id="{D57F1E4F-1CFF-5643-939E-217C01CDF565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ttangolo 28">
            <a:extLst>
              <a:ext uri="{FF2B5EF4-FFF2-40B4-BE49-F238E27FC236}">
                <a16:creationId xmlns:a16="http://schemas.microsoft.com/office/drawing/2014/main" id="{7A675F33-98AF-4B83-A3BB-0780A2314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3CD85834-55D9-470E-9834-623384F24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9418" b="6313"/>
          <a:stretch/>
        </p:blipFill>
        <p:spPr>
          <a:xfrm>
            <a:off x="-3175" y="10"/>
            <a:ext cx="1219200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DD812CC5-3F64-4837-AE94-66C400A32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992094"/>
            <a:ext cx="8001000" cy="1727200"/>
          </a:xfrm>
        </p:spPr>
        <p:txBody>
          <a:bodyPr rtlCol="0">
            <a:normAutofit/>
          </a:bodyPr>
          <a:lstStyle/>
          <a:p>
            <a:r>
              <a:rPr lang="it-IT" b="1" cap="none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Modalità richiesta restituzione somma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50012D5-B732-49FA-8D2C-A5C52B3641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2" y="3429001"/>
            <a:ext cx="6765100" cy="1095187"/>
          </a:xfrm>
        </p:spPr>
        <p:txBody>
          <a:bodyPr rtlCol="0">
            <a:normAutofit/>
          </a:bodyPr>
          <a:lstStyle/>
          <a:p>
            <a:pPr rtl="0"/>
            <a:r>
              <a:rPr lang="it-IT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Dott.ssa Rosa </a:t>
            </a:r>
            <a:r>
              <a:rPr lang="it-IT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Gerardine</a:t>
            </a:r>
            <a:r>
              <a:rPr lang="it-IT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Pellegrino</a:t>
            </a:r>
          </a:p>
          <a:p>
            <a:pPr rtl="0"/>
            <a:r>
              <a:rPr lang="it-IT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Dirigente Unep – Corte di Appello Catania</a:t>
            </a:r>
          </a:p>
        </p:txBody>
      </p:sp>
    </p:spTree>
    <p:extLst>
      <p:ext uri="{BB962C8B-B14F-4D97-AF65-F5344CB8AC3E}">
        <p14:creationId xmlns:p14="http://schemas.microsoft.com/office/powerpoint/2010/main" val="38573100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ttangolo 38">
            <a:extLst>
              <a:ext uri="{FF2B5EF4-FFF2-40B4-BE49-F238E27FC236}">
                <a16:creationId xmlns:a16="http://schemas.microsoft.com/office/drawing/2014/main" id="{8F4E830A-06F9-4EAA-9E65-110CF2421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7E0AEC80-8115-4F41-B41A-43D500026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t="9418" b="6313"/>
          <a:stretch/>
        </p:blipFill>
        <p:spPr>
          <a:xfrm>
            <a:off x="3174" y="10"/>
            <a:ext cx="12192000" cy="6857990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3D048AD-5F12-4F20-8B94-DCE98507F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1" y="685800"/>
            <a:ext cx="10466141" cy="5164584"/>
          </a:xfrm>
        </p:spPr>
        <p:txBody>
          <a:bodyPr rtlCol="0"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it-IT" sz="24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In sede di accettazione di un atto di notifica o di esecuzione, qualora l’Avvocato provveda alla costituzione di un fondo di denaro, l’</a:t>
            </a:r>
            <a:r>
              <a:rPr lang="it-IT" sz="2400"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Unep</a:t>
            </a:r>
            <a:r>
              <a:rPr lang="it-IT" sz="24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provvede alla registrazione di tale somma nel registro depositi denominato </a:t>
            </a:r>
            <a:r>
              <a:rPr lang="it-IT" sz="2400"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mod</a:t>
            </a:r>
            <a:r>
              <a:rPr lang="it-IT" sz="24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 F.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it-IT" sz="24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Dopo aver espletato l’atto e averlo scaricato nel relativo registro cronologico, l’</a:t>
            </a:r>
            <a:r>
              <a:rPr lang="it-IT" sz="2400"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Unep</a:t>
            </a:r>
            <a:r>
              <a:rPr lang="it-IT" sz="24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restituisce all’Avvocato, con una sola PEC, l’atto principale, la relate di notifica e il bilancio del deposito.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it-IT" sz="24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Il bilancio del deposito riporta contabilmente la somma depositata in sede di accettazione, la spesa dell’atto e l’importo della somma da restituire.</a:t>
            </a:r>
          </a:p>
          <a:p>
            <a:pPr marL="0" indent="0" rtl="0">
              <a:buSzPct val="70000"/>
              <a:buNone/>
            </a:pPr>
            <a:endParaRPr lang="it-I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588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ttangolo 38">
            <a:extLst>
              <a:ext uri="{FF2B5EF4-FFF2-40B4-BE49-F238E27FC236}">
                <a16:creationId xmlns:a16="http://schemas.microsoft.com/office/drawing/2014/main" id="{8F4E830A-06F9-4EAA-9E65-110CF2421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7E0AEC80-8115-4F41-B41A-43D500026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t="9418" b="6313"/>
          <a:stretch/>
        </p:blipFill>
        <p:spPr>
          <a:xfrm>
            <a:off x="3174" y="10"/>
            <a:ext cx="12192000" cy="6857990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3D048AD-5F12-4F20-8B94-DCE98507F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1" y="685800"/>
            <a:ext cx="10466141" cy="5164584"/>
          </a:xfrm>
          <a:solidFill>
            <a:schemeClr val="tx2">
              <a:lumMod val="60000"/>
              <a:lumOff val="40000"/>
            </a:schemeClr>
          </a:solidFill>
        </p:spPr>
        <p:txBody>
          <a:bodyPr rtlCol="0">
            <a:normAutofit fontScale="85000" lnSpcReduction="10000"/>
          </a:bodyPr>
          <a:lstStyle/>
          <a:p>
            <a:pPr marL="0" indent="0">
              <a:buNone/>
            </a:pPr>
            <a:r>
              <a:rPr lang="it-IT" sz="2400" b="1" dirty="0">
                <a:solidFill>
                  <a:schemeClr val="bg1"/>
                </a:solidFill>
              </a:rPr>
              <a:t>L’Avvocato, se vuole ottenere la restituzione della somma residua, dovrà richiederla tramite PCT, sezione «Estremi per la restituzione somme» effettuando le seguenti operazioni:</a:t>
            </a:r>
          </a:p>
          <a:p>
            <a:pPr marL="0" indent="0">
              <a:buNone/>
            </a:pPr>
            <a:r>
              <a:rPr lang="it-IT" sz="2400" b="1" dirty="0">
                <a:solidFill>
                  <a:schemeClr val="bg1"/>
                </a:solidFill>
              </a:rPr>
              <a:t>1) Firmare il bilancio e inserirlo nel PCT come «Atto principale»;</a:t>
            </a:r>
          </a:p>
          <a:p>
            <a:pPr marL="0" indent="0">
              <a:buNone/>
            </a:pPr>
            <a:r>
              <a:rPr lang="it-IT" sz="2400" b="1" dirty="0">
                <a:solidFill>
                  <a:schemeClr val="bg1"/>
                </a:solidFill>
              </a:rPr>
              <a:t>2) Inserire nel PCT i seguenti dati:</a:t>
            </a:r>
          </a:p>
          <a:p>
            <a:pPr marL="0" indent="0">
              <a:buNone/>
            </a:pPr>
            <a:r>
              <a:rPr lang="it-IT" sz="2400" b="1" dirty="0">
                <a:solidFill>
                  <a:schemeClr val="bg1"/>
                </a:solidFill>
              </a:rPr>
              <a:t>- </a:t>
            </a:r>
            <a:r>
              <a:rPr lang="it-IT" sz="2400" b="1" u="sng" dirty="0">
                <a:solidFill>
                  <a:schemeClr val="bg1"/>
                </a:solidFill>
              </a:rPr>
              <a:t>Dati dell’Avvocato e IBAN</a:t>
            </a:r>
            <a:r>
              <a:rPr lang="it-IT" sz="2400" b="1" dirty="0">
                <a:solidFill>
                  <a:schemeClr val="bg1"/>
                </a:solidFill>
              </a:rPr>
              <a:t>;</a:t>
            </a:r>
          </a:p>
          <a:p>
            <a:pPr marL="0" indent="0">
              <a:buNone/>
            </a:pPr>
            <a:r>
              <a:rPr lang="it-IT" sz="2400" b="1" dirty="0">
                <a:solidFill>
                  <a:schemeClr val="bg1"/>
                </a:solidFill>
              </a:rPr>
              <a:t>- Nella </a:t>
            </a:r>
            <a:r>
              <a:rPr lang="it-IT" sz="2400" b="1" u="sng" dirty="0">
                <a:solidFill>
                  <a:schemeClr val="bg1"/>
                </a:solidFill>
              </a:rPr>
              <a:t>sezione Protocollo </a:t>
            </a:r>
            <a:r>
              <a:rPr lang="it-IT" sz="2400" b="1" dirty="0">
                <a:solidFill>
                  <a:schemeClr val="bg1"/>
                </a:solidFill>
              </a:rPr>
              <a:t>compilare i seguenti campi:</a:t>
            </a:r>
          </a:p>
          <a:p>
            <a:pPr marL="0" indent="0">
              <a:buNone/>
            </a:pPr>
            <a:r>
              <a:rPr lang="it-IT" sz="2400" b="1" dirty="0">
                <a:solidFill>
                  <a:srgbClr val="FF0000"/>
                </a:solidFill>
              </a:rPr>
              <a:t>Anno</a:t>
            </a:r>
            <a:r>
              <a:rPr lang="it-IT" sz="2400" b="1" dirty="0">
                <a:solidFill>
                  <a:schemeClr val="bg1"/>
                </a:solidFill>
              </a:rPr>
              <a:t>: inserire l’anno del file bilancio;</a:t>
            </a:r>
          </a:p>
          <a:p>
            <a:pPr marL="0" indent="0">
              <a:buNone/>
            </a:pPr>
            <a:r>
              <a:rPr lang="it-IT" sz="2400" b="1" dirty="0">
                <a:solidFill>
                  <a:srgbClr val="FF0000"/>
                </a:solidFill>
              </a:rPr>
              <a:t>Registro</a:t>
            </a:r>
            <a:r>
              <a:rPr lang="it-IT" sz="2400" b="1" dirty="0">
                <a:solidFill>
                  <a:schemeClr val="bg1"/>
                </a:solidFill>
              </a:rPr>
              <a:t>: inserire il numero 2 (due) esecuzioni e 0 (zero) notifiche;</a:t>
            </a:r>
          </a:p>
          <a:p>
            <a:pPr marL="0" indent="0">
              <a:buNone/>
            </a:pPr>
            <a:r>
              <a:rPr lang="it-IT" sz="2400" b="1" dirty="0">
                <a:solidFill>
                  <a:srgbClr val="FF0000"/>
                </a:solidFill>
              </a:rPr>
              <a:t>Cronologico</a:t>
            </a:r>
            <a:r>
              <a:rPr lang="it-IT" sz="2400" b="1" dirty="0">
                <a:solidFill>
                  <a:schemeClr val="bg1"/>
                </a:solidFill>
              </a:rPr>
              <a:t>: inserire il numero del deposito del bilancio (è quello in grassetto) ad eccezione della barra e </a:t>
            </a:r>
            <a:r>
              <a:rPr lang="it-IT" sz="2400" b="1">
                <a:solidFill>
                  <a:schemeClr val="bg1"/>
                </a:solidFill>
              </a:rPr>
              <a:t>dello zero o del due.</a:t>
            </a:r>
            <a:endParaRPr lang="it-IT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it-IT" sz="2400" b="1" dirty="0">
                <a:solidFill>
                  <a:schemeClr val="bg1"/>
                </a:solidFill>
              </a:rPr>
              <a:t>3) Inviare all’Unep.</a:t>
            </a:r>
          </a:p>
          <a:p>
            <a:pPr marL="0" indent="0">
              <a:buNone/>
            </a:pPr>
            <a:r>
              <a:rPr lang="it-IT" sz="2400" b="1" dirty="0">
                <a:solidFill>
                  <a:schemeClr val="bg1"/>
                </a:solidFill>
              </a:rPr>
              <a:t>4) L’Unep, ricevuto il deposito, lo accetta e provvede ad effettuare il bonifico.</a:t>
            </a:r>
          </a:p>
          <a:p>
            <a:pPr marL="0" indent="0" rtl="0">
              <a:buSzPct val="70000"/>
              <a:buNone/>
            </a:pPr>
            <a:endParaRPr lang="it-I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0940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Sezion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5667_TF11469707.potx" id="{B90EC4A6-292A-4249-8957-769325B85B9F}" vid="{0C0AA791-F729-455B-8A31-C9199FD5FD21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00B8EF33-82AA-4779-AFAA-C56669D00D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5FDEB4C-941C-4EBE-9462-062D8A0ADE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0B414F3-C833-4395-8C69-0E806C518171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16c05727-aa75-4e4a-9b5f-8a80a1165891"/>
    <ds:schemaRef ds:uri="71af3243-3dd4-4a8d-8c0d-dd76da1f02a5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Design Sezione</Template>
  <TotalTime>20</TotalTime>
  <Words>257</Words>
  <Application>Microsoft Office PowerPoint</Application>
  <PresentationFormat>Widescreen</PresentationFormat>
  <Paragraphs>19</Paragraphs>
  <Slides>3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8" baseType="lpstr">
      <vt:lpstr>Calibri</vt:lpstr>
      <vt:lpstr>Century Gothic</vt:lpstr>
      <vt:lpstr>Wingdings</vt:lpstr>
      <vt:lpstr>Wingdings 3</vt:lpstr>
      <vt:lpstr>Sezione</vt:lpstr>
      <vt:lpstr>Modalità richiesta restituzione somma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Rosa Pellegrino</dc:creator>
  <cp:lastModifiedBy>Rosa Pellegrino</cp:lastModifiedBy>
  <cp:revision>6</cp:revision>
  <dcterms:created xsi:type="dcterms:W3CDTF">2024-04-05T16:55:29Z</dcterms:created>
  <dcterms:modified xsi:type="dcterms:W3CDTF">2026-03-27T10:18:03Z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